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3" r:id="rId5"/>
    <p:sldId id="264" r:id="rId6"/>
    <p:sldId id="260" r:id="rId7"/>
    <p:sldId id="262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5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9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84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1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6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4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7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1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4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4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1F99B-72FA-4927-A365-DCEAB2ECB01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355A-BCEF-4268-905D-355B1185E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6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0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CA86A7-D55A-46CA-9067-AB710D36B80F}"/>
                  </a:ext>
                </a:extLst>
              </p:cNvPr>
              <p:cNvSpPr txBox="1"/>
              <p:nvPr/>
            </p:nvSpPr>
            <p:spPr>
              <a:xfrm>
                <a:off x="468656" y="1878525"/>
                <a:ext cx="3551485" cy="540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𝑠𝑒𝑙</m:t>
                                  </m:r>
                                </m:sub>
                              </m:sSub>
                            </m:lim>
                          </m:limLow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𝑦𝑎𝑤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𝑦𝑎𝑤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CA86A7-D55A-46CA-9067-AB710D36B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6" y="1878525"/>
                <a:ext cx="3551485" cy="540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08584BC-EC61-4C2D-A1EB-033DD60BEBEA}"/>
              </a:ext>
            </a:extLst>
          </p:cNvPr>
          <p:cNvSpPr txBox="1"/>
          <p:nvPr/>
        </p:nvSpPr>
        <p:spPr>
          <a:xfrm>
            <a:off x="-44024" y="142327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4B5DCA-7DE3-4730-AAFC-A6D51869C49C}"/>
              </a:ext>
            </a:extLst>
          </p:cNvPr>
          <p:cNvSpPr txBox="1"/>
          <p:nvPr/>
        </p:nvSpPr>
        <p:spPr>
          <a:xfrm>
            <a:off x="468656" y="260241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F90CFB-6095-4A7A-88C0-F3D32559C5AF}"/>
                  </a:ext>
                </a:extLst>
              </p:cNvPr>
              <p:cNvSpPr txBox="1"/>
              <p:nvPr/>
            </p:nvSpPr>
            <p:spPr>
              <a:xfrm>
                <a:off x="922626" y="2642549"/>
                <a:ext cx="2140138" cy="329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𝑝𝑒𝑙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𝑙𝑒𝑔</m:t>
                              </m:r>
                            </m:sub>
                          </m:sSub>
                        </m:e>
                      </m:sPre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𝑙𝑒𝑔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𝑝𝑒𝑙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𝑓𝑜𝑜𝑡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sPre>
                    </m:oMath>
                  </m:oMathPara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F90CFB-6095-4A7A-88C0-F3D32559C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26" y="2642549"/>
                <a:ext cx="2140138" cy="329193"/>
              </a:xfrm>
              <a:prstGeom prst="rect">
                <a:avLst/>
              </a:prstGeom>
              <a:blipFill>
                <a:blip r:embed="rId3"/>
                <a:stretch>
                  <a:fillRect l="-1140" r="-1425" b="-2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12AF38C-0D90-494C-9ABF-69183F962650}"/>
              </a:ext>
            </a:extLst>
          </p:cNvPr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Centroidal dynamics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35E0637-57BB-47E2-A014-8224EBBF7731}"/>
                  </a:ext>
                </a:extLst>
              </p:cNvPr>
              <p:cNvSpPr/>
              <p:nvPr/>
            </p:nvSpPr>
            <p:spPr>
              <a:xfrm>
                <a:off x="4158034" y="1995651"/>
                <a:ext cx="498596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US" altLang="ko-KR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Minimize the yaw momentum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regulization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35E0637-57BB-47E2-A014-8224EBBF7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034" y="1995651"/>
                <a:ext cx="4985966" cy="338554"/>
              </a:xfrm>
              <a:prstGeom prst="rect">
                <a:avLst/>
              </a:prstGeom>
              <a:blipFill>
                <a:blip r:embed="rId4"/>
                <a:stretch>
                  <a:fillRect l="-611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2AE154-4C1B-4070-9226-0759E38C3A0F}"/>
              </a:ext>
            </a:extLst>
          </p:cNvPr>
          <p:cNvSpPr/>
          <p:nvPr/>
        </p:nvSpPr>
        <p:spPr>
          <a:xfrm>
            <a:off x="3204594" y="2617419"/>
            <a:ext cx="5939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solution of the leg joint that satisfies 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desired foot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velocity is used as a constraint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Leg J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acobian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w.r.t the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pelvis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6D9CCE-ED2E-4B09-860B-6A6D8DF6669C}"/>
              </a:ext>
            </a:extLst>
          </p:cNvPr>
          <p:cNvGrpSpPr/>
          <p:nvPr/>
        </p:nvGrpSpPr>
        <p:grpSpPr>
          <a:xfrm>
            <a:off x="830095" y="3490674"/>
            <a:ext cx="7483810" cy="3273644"/>
            <a:chOff x="369116" y="3313651"/>
            <a:chExt cx="7483810" cy="3273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68656" y="4931308"/>
                  <a:ext cx="3124510" cy="15500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𝑙𝑒𝑔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𝑙𝑒𝑓𝑡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𝑙𝑒𝑔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𝑟𝑖𝑔h𝑡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𝑤𝑎𝑖𝑠𝑡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𝑦𝑎𝑤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𝑠h𝑜𝑢𝑙𝑑𝑒𝑟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𝑝𝑖𝑡𝑐h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𝑙𝑒𝑓𝑡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𝑠h𝑜𝑢𝑙𝑑𝑒𝑟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𝑝𝑖𝑡𝑐h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𝑟𝑖𝑔h𝑡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656" y="4931308"/>
                  <a:ext cx="3124510" cy="15500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C5B5C3-BBDB-4C56-AB1E-8E46D68E37C5}"/>
                    </a:ext>
                  </a:extLst>
                </p:cNvPr>
                <p:cNvSpPr txBox="1"/>
                <p:nvPr/>
              </p:nvSpPr>
              <p:spPr>
                <a:xfrm>
                  <a:off x="505309" y="3396415"/>
                  <a:ext cx="6231449" cy="145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𝑝𝑒𝑙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𝑙𝑒𝑔</m:t>
                                </m:r>
                              </m:sub>
                            </m:sSub>
                          </m:e>
                        </m:sPr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Pre>
                                        <m:sPre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𝑝𝑒𝑙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𝑙𝑒𝑔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𝑙𝑒𝑓𝑡</m:t>
                                              </m:r>
                                            </m:sub>
                                          </m:sSub>
                                        </m:e>
                                      </m:sPre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Pre>
                                        <m:sPre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𝑝𝑒𝑙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𝑙𝑒𝑔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𝑟𝑖𝑔h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sPre>
                                    </m:e>
                                  </m:mr>
                                </m:m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𝑙𝑒𝑔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𝑙𝑒𝑔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𝑙𝑒𝑓𝑡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𝑙𝑒𝑔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𝑟𝑖𝑔h𝑡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12×1</m:t>
                            </m:r>
                          </m:sub>
                        </m:sSub>
                      </m:oMath>
                    </m:oMathPara>
                  </a14:m>
                  <a:endParaRPr lang="en-US" altLang="ko-KR" i="1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sPre>
                        <m:sPre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𝑝𝑒𝑙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𝑓𝑜𝑜𝑡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sPre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Pre>
                                    <m:sPre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𝑝𝑒𝑙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𝑓𝑜𝑜𝑡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𝑙𝑒𝑓𝑡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  <m:e>
                                  <m:sPre>
                                    <m:sPre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𝑝𝑒𝑙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𝑓𝑜𝑜𝑡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𝑟𝑖𝑔h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12×1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C5B5C3-BBDB-4C56-AB1E-8E46D68E3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09" y="3396415"/>
                  <a:ext cx="6231449" cy="14521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7D6C298-536F-4836-AE5F-AAE4A5D9EEA7}"/>
                    </a:ext>
                  </a:extLst>
                </p:cNvPr>
                <p:cNvSpPr txBox="1"/>
                <p:nvPr/>
              </p:nvSpPr>
              <p:spPr>
                <a:xfrm>
                  <a:off x="3589435" y="5535832"/>
                  <a:ext cx="3869008" cy="3409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𝑙𝑒𝑔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𝑤𝑎𝑖𝑠𝑡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𝑠h𝑜𝑢𝑙𝑑𝑒𝑟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𝑝𝑖𝑡𝑐h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sup>
                        </m:sSubSup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7D6C298-536F-4836-AE5F-AAE4A5D9E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435" y="5535832"/>
                  <a:ext cx="3869008" cy="340991"/>
                </a:xfrm>
                <a:prstGeom prst="rect">
                  <a:avLst/>
                </a:prstGeom>
                <a:blipFill>
                  <a:blip r:embed="rId7"/>
                  <a:stretch>
                    <a:fillRect l="-945" r="-630" b="-232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EE20FD-B34B-4988-A09D-399D14E89091}"/>
                </a:ext>
              </a:extLst>
            </p:cNvPr>
            <p:cNvSpPr/>
            <p:nvPr/>
          </p:nvSpPr>
          <p:spPr>
            <a:xfrm>
              <a:off x="369116" y="3313651"/>
              <a:ext cx="7483810" cy="32736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80F9FE-D7DA-4817-8B10-CF74FB41777A}"/>
              </a:ext>
            </a:extLst>
          </p:cNvPr>
          <p:cNvSpPr txBox="1"/>
          <p:nvPr/>
        </p:nvSpPr>
        <p:spPr>
          <a:xfrm>
            <a:off x="-44024" y="596129"/>
            <a:ext cx="885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this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the upper body joint motion is created to make the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yaw 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momentum to zero.</a:t>
            </a:r>
          </a:p>
        </p:txBody>
      </p:sp>
    </p:spTree>
    <p:extLst>
      <p:ext uri="{BB962C8B-B14F-4D97-AF65-F5344CB8AC3E}">
        <p14:creationId xmlns:p14="http://schemas.microsoft.com/office/powerpoint/2010/main" val="350599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아래쪽 화살표 10">
            <a:extLst>
              <a:ext uri="{FF2B5EF4-FFF2-40B4-BE49-F238E27FC236}">
                <a16:creationId xmlns:a16="http://schemas.microsoft.com/office/drawing/2014/main" id="{97A5796F-FC20-4053-87F0-A8A96D1A12D6}"/>
              </a:ext>
            </a:extLst>
          </p:cNvPr>
          <p:cNvSpPr/>
          <p:nvPr/>
        </p:nvSpPr>
        <p:spPr>
          <a:xfrm rot="16200000">
            <a:off x="4394733" y="1797262"/>
            <a:ext cx="351845" cy="405517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061F080-247D-4714-BC4F-590DBA79B12C}"/>
                  </a:ext>
                </a:extLst>
              </p:cNvPr>
              <p:cNvSpPr/>
              <p:nvPr/>
            </p:nvSpPr>
            <p:spPr>
              <a:xfrm>
                <a:off x="468656" y="5677935"/>
                <a:ext cx="7098214" cy="40498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𝑙𝑒𝑔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𝑙𝑒𝑔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𝑤𝑎𝑖𝑠𝑡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𝑦𝑎𝑤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𝑠h𝑜𝑢𝑙𝑑𝑒𝑟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𝑝𝑖𝑡𝑐h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𝑠h𝑜𝑢𝑙𝑑𝑒𝑟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𝑝𝑖𝑡𝑐h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061F080-247D-4714-BC4F-590DBA79B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6" y="5677935"/>
                <a:ext cx="7098214" cy="404983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FB72195-A664-4A2D-8EEF-4AA6180A7239}"/>
              </a:ext>
            </a:extLst>
          </p:cNvPr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Centroidal dynamics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B0F0A0-2689-480C-A028-14ACC9D15EB8}"/>
                  </a:ext>
                </a:extLst>
              </p:cNvPr>
              <p:cNvSpPr txBox="1"/>
              <p:nvPr/>
            </p:nvSpPr>
            <p:spPr>
              <a:xfrm>
                <a:off x="468656" y="1459425"/>
                <a:ext cx="3551485" cy="540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𝑠𝑒𝑙</m:t>
                                  </m:r>
                                </m:sub>
                              </m:sSub>
                            </m:lim>
                          </m:limLow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𝑦𝑎𝑤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𝑦𝑎𝑤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B0F0A0-2689-480C-A028-14ACC9D15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6" y="1459425"/>
                <a:ext cx="3551485" cy="540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3489174-BABC-41D9-A492-7B50D9CE19F3}"/>
              </a:ext>
            </a:extLst>
          </p:cNvPr>
          <p:cNvSpPr txBox="1"/>
          <p:nvPr/>
        </p:nvSpPr>
        <p:spPr>
          <a:xfrm>
            <a:off x="-44024" y="100417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ECDC81-6342-49A8-96C7-28B9525FBBD6}"/>
              </a:ext>
            </a:extLst>
          </p:cNvPr>
          <p:cNvSpPr txBox="1"/>
          <p:nvPr/>
        </p:nvSpPr>
        <p:spPr>
          <a:xfrm>
            <a:off x="468656" y="218331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D6D801-D0A8-40FB-9CAE-3BEB430FC7BA}"/>
                  </a:ext>
                </a:extLst>
              </p:cNvPr>
              <p:cNvSpPr txBox="1"/>
              <p:nvPr/>
            </p:nvSpPr>
            <p:spPr>
              <a:xfrm>
                <a:off x="1042189" y="2183429"/>
                <a:ext cx="2140138" cy="329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𝑝𝑒𝑙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𝑙𝑒𝑔</m:t>
                              </m:r>
                            </m:sub>
                          </m:sSub>
                        </m:e>
                      </m:sPre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𝑙𝑒𝑔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𝑝𝑒𝑙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𝑓𝑜𝑜𝑡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sPre>
                    </m:oMath>
                  </m:oMathPara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D6D801-D0A8-40FB-9CAE-3BEB430FC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89" y="2183429"/>
                <a:ext cx="2140138" cy="329193"/>
              </a:xfrm>
              <a:prstGeom prst="rect">
                <a:avLst/>
              </a:prstGeom>
              <a:blipFill>
                <a:blip r:embed="rId4"/>
                <a:stretch>
                  <a:fillRect l="-1425" r="-1425" b="-2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5DFEDB1D-84BC-4190-9E9A-8A1913C0FD85}"/>
              </a:ext>
            </a:extLst>
          </p:cNvPr>
          <p:cNvGrpSpPr/>
          <p:nvPr/>
        </p:nvGrpSpPr>
        <p:grpSpPr>
          <a:xfrm>
            <a:off x="5121170" y="1298245"/>
            <a:ext cx="3551485" cy="1254397"/>
            <a:chOff x="5121170" y="1298245"/>
            <a:chExt cx="3551485" cy="12543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72C4F3F-2EED-4C42-93D9-8EBFA8F8522A}"/>
                </a:ext>
              </a:extLst>
            </p:cNvPr>
            <p:cNvGrpSpPr/>
            <p:nvPr/>
          </p:nvGrpSpPr>
          <p:grpSpPr>
            <a:xfrm>
              <a:off x="5121170" y="1298245"/>
              <a:ext cx="3551485" cy="864985"/>
              <a:chOff x="5832160" y="2299764"/>
              <a:chExt cx="3551485" cy="8649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60A7C40-085E-46F2-971E-4EE5FC1E4D72}"/>
                      </a:ext>
                    </a:extLst>
                  </p:cNvPr>
                  <p:cNvSpPr txBox="1"/>
                  <p:nvPr/>
                </p:nvSpPr>
                <p:spPr>
                  <a:xfrm>
                    <a:off x="5832160" y="2461958"/>
                    <a:ext cx="3551485" cy="5405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</m:sSub>
                                </m:lim>
                              </m:limLow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fNam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𝑦𝑎𝑤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𝑠𝑒𝑙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𝑦𝑎𝑤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𝑠𝑒𝑙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60A7C40-085E-46F2-971E-4EE5FC1E4D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2160" y="2461958"/>
                    <a:ext cx="3551485" cy="5405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6AFD1D2D-5FF7-40DF-817B-645EB78107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6258" y="2540998"/>
                <a:ext cx="416978" cy="3737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08CDBC-46D1-4D22-8DDA-11E7CDBB3AE2}"/>
                  </a:ext>
                </a:extLst>
              </p:cNvPr>
              <p:cNvSpPr txBox="1"/>
              <p:nvPr/>
            </p:nvSpPr>
            <p:spPr>
              <a:xfrm>
                <a:off x="7014693" y="2299764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F5C1B3B-967F-4457-9984-10040EDA15C1}"/>
                      </a:ext>
                    </a:extLst>
                  </p:cNvPr>
                  <p:cNvSpPr txBox="1"/>
                  <p:nvPr/>
                </p:nvSpPr>
                <p:spPr>
                  <a:xfrm>
                    <a:off x="7382135" y="2933275"/>
                    <a:ext cx="703654" cy="23147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  <m:sup>
                              <m:r>
                                <a:rPr lang="en-US" altLang="ko-KR" sz="1350" b="0" i="1" smtClean="0">
                                  <a:latin typeface="Cambria Math" panose="02040503050406030204" pitchFamily="18" charset="0"/>
                                </a:rPr>
                                <m:t>𝑦𝑎𝑤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35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F5C1B3B-967F-4457-9984-10040EDA15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2135" y="2933275"/>
                    <a:ext cx="703654" cy="2314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172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BA460A6-D213-4F6F-9481-3CC02890E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0294" y="2937775"/>
                <a:ext cx="58119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B103D9D-D585-401C-BFAB-C528FB567B89}"/>
                </a:ext>
              </a:extLst>
            </p:cNvPr>
            <p:cNvGrpSpPr/>
            <p:nvPr/>
          </p:nvGrpSpPr>
          <p:grpSpPr>
            <a:xfrm>
              <a:off x="5204739" y="2183310"/>
              <a:ext cx="2713671" cy="369332"/>
              <a:chOff x="5355955" y="2183310"/>
              <a:chExt cx="2713671" cy="36933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DCF1C9-AB4E-48C6-AE11-EF363CB082AE}"/>
                  </a:ext>
                </a:extLst>
              </p:cNvPr>
              <p:cNvSpPr txBox="1"/>
              <p:nvPr/>
            </p:nvSpPr>
            <p:spPr>
              <a:xfrm>
                <a:off x="5355955" y="2183310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5BE6499-20B7-49A5-8241-89A1D465A396}"/>
                      </a:ext>
                    </a:extLst>
                  </p:cNvPr>
                  <p:cNvSpPr txBox="1"/>
                  <p:nvPr/>
                </p:nvSpPr>
                <p:spPr>
                  <a:xfrm>
                    <a:off x="5929488" y="2183429"/>
                    <a:ext cx="2140138" cy="3291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𝑝𝑒𝑙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𝑙𝑒𝑔</m:t>
                                  </m:r>
                                </m:sub>
                              </m:sSub>
                            </m:e>
                          </m:sPr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𝑙𝑒𝑔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sPre>
                            <m:sPre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𝑝𝑒𝑙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𝑓𝑜𝑜𝑡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sPre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5BE6499-20B7-49A5-8241-89A1D465A3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9488" y="2183429"/>
                    <a:ext cx="2140138" cy="3291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425" r="-1425" b="-2592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59C417B-8853-4661-A972-B32CDD043627}"/>
              </a:ext>
            </a:extLst>
          </p:cNvPr>
          <p:cNvSpPr txBox="1"/>
          <p:nvPr/>
        </p:nvSpPr>
        <p:spPr>
          <a:xfrm>
            <a:off x="-44024" y="3087675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Quadratic form of the objective function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아래쪽 화살표 10">
            <a:extLst>
              <a:ext uri="{FF2B5EF4-FFF2-40B4-BE49-F238E27FC236}">
                <a16:creationId xmlns:a16="http://schemas.microsoft.com/office/drawing/2014/main" id="{996FDFF9-EDD5-4AE7-B028-2A5169757451}"/>
              </a:ext>
            </a:extLst>
          </p:cNvPr>
          <p:cNvSpPr/>
          <p:nvPr/>
        </p:nvSpPr>
        <p:spPr>
          <a:xfrm rot="16200000">
            <a:off x="4393976" y="3866468"/>
            <a:ext cx="351845" cy="405517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922FC7F-05CD-444F-9CB6-2054BC5C9263}"/>
                  </a:ext>
                </a:extLst>
              </p:cNvPr>
              <p:cNvSpPr/>
              <p:nvPr/>
            </p:nvSpPr>
            <p:spPr>
              <a:xfrm>
                <a:off x="5121170" y="3569678"/>
                <a:ext cx="3676840" cy="1307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</m:sSub>
                      </m:lim>
                    </m:limLow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lang="en-US" altLang="ko-KR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15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</m:sSub>
                    <m:r>
                      <m:rPr>
                        <m:nor/>
                      </m:rPr>
                      <a: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/>
                  <a:t> </a:t>
                </a: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922FC7F-05CD-444F-9CB6-2054BC5C9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170" y="3569678"/>
                <a:ext cx="3676840" cy="1307281"/>
              </a:xfrm>
              <a:prstGeom prst="rect">
                <a:avLst/>
              </a:prstGeom>
              <a:blipFill>
                <a:blip r:embed="rId8"/>
                <a:stretch>
                  <a:fillRect b="-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DBE50B8F-7E55-4CE2-B667-FF60AD1CCDC5}"/>
              </a:ext>
            </a:extLst>
          </p:cNvPr>
          <p:cNvGrpSpPr/>
          <p:nvPr/>
        </p:nvGrpSpPr>
        <p:grpSpPr>
          <a:xfrm>
            <a:off x="417074" y="3598097"/>
            <a:ext cx="3551485" cy="1275756"/>
            <a:chOff x="5121170" y="1298245"/>
            <a:chExt cx="3551485" cy="127575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746EBEC-9B2A-4A1C-A54E-74680CE289E1}"/>
                </a:ext>
              </a:extLst>
            </p:cNvPr>
            <p:cNvGrpSpPr/>
            <p:nvPr/>
          </p:nvGrpSpPr>
          <p:grpSpPr>
            <a:xfrm>
              <a:off x="5121170" y="1298245"/>
              <a:ext cx="3551485" cy="864985"/>
              <a:chOff x="5832160" y="2299764"/>
              <a:chExt cx="3551485" cy="8649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F63FDD9-8846-445F-910F-80A8F93AD0AA}"/>
                      </a:ext>
                    </a:extLst>
                  </p:cNvPr>
                  <p:cNvSpPr txBox="1"/>
                  <p:nvPr/>
                </p:nvSpPr>
                <p:spPr>
                  <a:xfrm>
                    <a:off x="5832160" y="2461958"/>
                    <a:ext cx="3551485" cy="5405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</m:sSub>
                                </m:lim>
                              </m:limLow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fNam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𝑦𝑎𝑤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𝑠𝑒𝑙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𝑦𝑎𝑤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𝑠𝑒𝑙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F63FDD9-8846-445F-910F-80A8F93AD0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2160" y="2461958"/>
                    <a:ext cx="3551485" cy="5405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8B8C5164-3456-4541-A73F-A75C0C41A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6258" y="2540998"/>
                <a:ext cx="416978" cy="3737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A69BA2F-938D-4C54-B8C1-642CE0EDA0DF}"/>
                  </a:ext>
                </a:extLst>
              </p:cNvPr>
              <p:cNvSpPr txBox="1"/>
              <p:nvPr/>
            </p:nvSpPr>
            <p:spPr>
              <a:xfrm>
                <a:off x="7014693" y="2299764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FA8272A-0625-4CFA-A491-172C2B56B4ED}"/>
                      </a:ext>
                    </a:extLst>
                  </p:cNvPr>
                  <p:cNvSpPr txBox="1"/>
                  <p:nvPr/>
                </p:nvSpPr>
                <p:spPr>
                  <a:xfrm>
                    <a:off x="7382135" y="2933275"/>
                    <a:ext cx="703654" cy="23147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  <m:sup>
                              <m:r>
                                <a:rPr lang="en-US" altLang="ko-KR" sz="1350" b="0" i="1" smtClean="0">
                                  <a:latin typeface="Cambria Math" panose="02040503050406030204" pitchFamily="18" charset="0"/>
                                </a:rPr>
                                <m:t>𝑦𝑎𝑤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35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FA8272A-0625-4CFA-A491-172C2B56B4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2135" y="2933275"/>
                    <a:ext cx="703654" cy="2314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217" r="-870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012C5F9-AF68-4C42-AAF1-C81823588F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0294" y="2937775"/>
                <a:ext cx="581192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1A38B5-04F6-43BB-9BEF-B3E60BBFB5CF}"/>
                </a:ext>
              </a:extLst>
            </p:cNvPr>
            <p:cNvGrpSpPr/>
            <p:nvPr/>
          </p:nvGrpSpPr>
          <p:grpSpPr>
            <a:xfrm>
              <a:off x="5204739" y="2183310"/>
              <a:ext cx="2659960" cy="390691"/>
              <a:chOff x="5355955" y="2183310"/>
              <a:chExt cx="2659960" cy="390691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437EE2C-A1F9-4473-B79F-EF0728522D3A}"/>
                  </a:ext>
                </a:extLst>
              </p:cNvPr>
              <p:cNvSpPr txBox="1"/>
              <p:nvPr/>
            </p:nvSpPr>
            <p:spPr>
              <a:xfrm>
                <a:off x="5355955" y="2183310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061B8BB-311E-4470-A66C-2770789C6B54}"/>
                      </a:ext>
                    </a:extLst>
                  </p:cNvPr>
                  <p:cNvSpPr txBox="1"/>
                  <p:nvPr/>
                </p:nvSpPr>
                <p:spPr>
                  <a:xfrm>
                    <a:off x="5875777" y="2244808"/>
                    <a:ext cx="2140138" cy="3291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𝑝𝑒𝑙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𝑙𝑒𝑔</m:t>
                                  </m:r>
                                </m:sub>
                              </m:sSub>
                            </m:e>
                          </m:sPr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𝑙𝑒𝑔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sPre>
                            <m:sPre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𝑝𝑒𝑙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𝑓𝑜𝑜𝑡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sPre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061B8BB-311E-4470-A66C-2770789C6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5777" y="2244808"/>
                    <a:ext cx="2140138" cy="3291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40" t="-1852" r="-1425" b="-2592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7582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FB72195-A664-4A2D-8EEF-4AA6180A7239}"/>
              </a:ext>
            </a:extLst>
          </p:cNvPr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video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DA862F-105E-46EA-9952-19404E98BD54}"/>
              </a:ext>
            </a:extLst>
          </p:cNvPr>
          <p:cNvGrpSpPr/>
          <p:nvPr/>
        </p:nvGrpSpPr>
        <p:grpSpPr>
          <a:xfrm>
            <a:off x="158790" y="1392573"/>
            <a:ext cx="8826420" cy="3805654"/>
            <a:chOff x="6440137" y="-2316497"/>
            <a:chExt cx="11929276" cy="5143501"/>
          </a:xfrm>
        </p:grpSpPr>
        <p:pic>
          <p:nvPicPr>
            <p:cNvPr id="3" name="O">
              <a:hlinkClick r:id="" action="ppaction://media"/>
              <a:extLst>
                <a:ext uri="{FF2B5EF4-FFF2-40B4-BE49-F238E27FC236}">
                  <a16:creationId xmlns:a16="http://schemas.microsoft.com/office/drawing/2014/main" id="{AF0E8547-3BC0-4CD3-9063-C1EAA79634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36769"/>
            <a:stretch>
              <a:fillRect/>
            </a:stretch>
          </p:blipFill>
          <p:spPr>
            <a:xfrm>
              <a:off x="12587522" y="-2316497"/>
              <a:ext cx="5781891" cy="5143501"/>
            </a:xfrm>
            <a:prstGeom prst="rect">
              <a:avLst/>
            </a:prstGeom>
          </p:spPr>
        </p:pic>
        <p:pic>
          <p:nvPicPr>
            <p:cNvPr id="4" name="X">
              <a:hlinkClick r:id="" action="ppaction://media"/>
              <a:extLst>
                <a:ext uri="{FF2B5EF4-FFF2-40B4-BE49-F238E27FC236}">
                  <a16:creationId xmlns:a16="http://schemas.microsoft.com/office/drawing/2014/main" id="{EC8E3F80-988E-49CA-851E-8669B4AF894B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7"/>
            <a:srcRect l="36769"/>
            <a:stretch>
              <a:fillRect/>
            </a:stretch>
          </p:blipFill>
          <p:spPr>
            <a:xfrm>
              <a:off x="6440137" y="-2316497"/>
              <a:ext cx="5781891" cy="514349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A9D91E-A1DB-48FE-A762-091EE51FCF26}"/>
              </a:ext>
            </a:extLst>
          </p:cNvPr>
          <p:cNvSpPr txBox="1"/>
          <p:nvPr/>
        </p:nvSpPr>
        <p:spPr>
          <a:xfrm>
            <a:off x="468648" y="5494789"/>
            <a:ext cx="3977631" cy="36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W/O momentum minimization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EB130-9663-4549-8353-6DF807B686E8}"/>
              </a:ext>
            </a:extLst>
          </p:cNvPr>
          <p:cNvSpPr txBox="1"/>
          <p:nvPr/>
        </p:nvSpPr>
        <p:spPr>
          <a:xfrm>
            <a:off x="4697721" y="5494789"/>
            <a:ext cx="3977631" cy="36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With momentum minimization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7688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F7D7C-83C7-4ECB-AC4A-9CFA465684C8}"/>
              </a:ext>
            </a:extLst>
          </p:cNvPr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CC2E2F-E49E-40E1-A0B0-6EF937BD5BD7}"/>
              </a:ext>
            </a:extLst>
          </p:cNvPr>
          <p:cNvGrpSpPr/>
          <p:nvPr/>
        </p:nvGrpSpPr>
        <p:grpSpPr>
          <a:xfrm>
            <a:off x="567407" y="868391"/>
            <a:ext cx="3780112" cy="5630849"/>
            <a:chOff x="4474389" y="727875"/>
            <a:chExt cx="3780112" cy="563084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9C66A6-FDD3-4E53-9575-85F91ED9D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4389" y="3553130"/>
              <a:ext cx="3740792" cy="280559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8A0A8D-0751-4D1A-AD0F-E2FD9764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7495" y="727875"/>
              <a:ext cx="3767006" cy="282525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FD2F6D-5620-4E0E-9E27-80BD3648EEC4}"/>
              </a:ext>
            </a:extLst>
          </p:cNvPr>
          <p:cNvSpPr txBox="1"/>
          <p:nvPr/>
        </p:nvSpPr>
        <p:spPr>
          <a:xfrm>
            <a:off x="468648" y="499276"/>
            <a:ext cx="3977631" cy="36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W/O momentum minimization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A6E9D-F39E-491E-AAE1-6901FF339018}"/>
              </a:ext>
            </a:extLst>
          </p:cNvPr>
          <p:cNvSpPr txBox="1"/>
          <p:nvPr/>
        </p:nvSpPr>
        <p:spPr>
          <a:xfrm>
            <a:off x="4697721" y="499276"/>
            <a:ext cx="3977631" cy="36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With momentum minimization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A29C11-0B5F-485E-A78A-A4E2202B66DD}"/>
              </a:ext>
            </a:extLst>
          </p:cNvPr>
          <p:cNvGrpSpPr/>
          <p:nvPr/>
        </p:nvGrpSpPr>
        <p:grpSpPr>
          <a:xfrm>
            <a:off x="4829248" y="868391"/>
            <a:ext cx="3767006" cy="5630849"/>
            <a:chOff x="778781" y="718046"/>
            <a:chExt cx="3767006" cy="563084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ABD3339-90FD-4D62-9A1F-62BB4881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887" y="3543300"/>
              <a:ext cx="3740794" cy="280559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219A23-DDF8-449E-BBD2-D23FA994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781" y="718046"/>
              <a:ext cx="3767006" cy="282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37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EFEC7E-72A6-4A06-AB67-847CE25B7E13}"/>
              </a:ext>
            </a:extLst>
          </p:cNvPr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9B095F-32EF-4054-B294-C3108BDC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21" y="354540"/>
            <a:ext cx="5980957" cy="3074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7AFF4B-90ED-4F09-AC4D-6A9D0345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61" y="3644467"/>
            <a:ext cx="6002517" cy="3074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86926-3BAF-44B5-93D3-DB7835A0F788}"/>
              </a:ext>
            </a:extLst>
          </p:cNvPr>
          <p:cNvSpPr txBox="1"/>
          <p:nvPr/>
        </p:nvSpPr>
        <p:spPr>
          <a:xfrm>
            <a:off x="267312" y="1707212"/>
            <a:ext cx="1536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foot torque (yaw direction)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15542-9165-4FBF-BF65-748C057B5EF3}"/>
              </a:ext>
            </a:extLst>
          </p:cNvPr>
          <p:cNvSpPr txBox="1"/>
          <p:nvPr/>
        </p:nvSpPr>
        <p:spPr>
          <a:xfrm>
            <a:off x="267312" y="4994440"/>
            <a:ext cx="1536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foot torque (yaw direction)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3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B352C-A866-4FFF-9B67-41B436B40931}"/>
              </a:ext>
            </a:extLst>
          </p:cNvPr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QPOASES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6AA8A47-BE33-407A-80EB-53630C1BDC76}"/>
              </a:ext>
            </a:extLst>
          </p:cNvPr>
          <p:cNvGrpSpPr/>
          <p:nvPr/>
        </p:nvGrpSpPr>
        <p:grpSpPr>
          <a:xfrm>
            <a:off x="800841" y="1443770"/>
            <a:ext cx="3394199" cy="1273097"/>
            <a:chOff x="1035732" y="1145260"/>
            <a:chExt cx="3394199" cy="1273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0AB8C00D-6037-4D7C-A47F-BBA3A2B870EE}"/>
                    </a:ext>
                  </a:extLst>
                </p:cNvPr>
                <p:cNvSpPr/>
                <p:nvPr/>
              </p:nvSpPr>
              <p:spPr>
                <a:xfrm>
                  <a:off x="1035732" y="1145260"/>
                  <a:ext cx="3394199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limLow>
                        <m:limLow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</m:sSub>
                        </m:lim>
                      </m:limLow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</m:oMath>
                  </a14:m>
                  <a:r>
                    <a:rPr lang="en-US" altLang="ko-KR"/>
                    <a:t> </a:t>
                  </a: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0AB8C00D-6037-4D7C-A47F-BBA3A2B87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732" y="1145260"/>
                  <a:ext cx="3394199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5C29E31-51AE-4EB3-9F26-B40EC34CE72C}"/>
                </a:ext>
              </a:extLst>
            </p:cNvPr>
            <p:cNvGrpSpPr/>
            <p:nvPr/>
          </p:nvGrpSpPr>
          <p:grpSpPr>
            <a:xfrm>
              <a:off x="1128010" y="2049025"/>
              <a:ext cx="2713671" cy="369332"/>
              <a:chOff x="5355955" y="2183310"/>
              <a:chExt cx="2713671" cy="36933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9778BF-5254-4478-BBD9-2E7924F70988}"/>
                  </a:ext>
                </a:extLst>
              </p:cNvPr>
              <p:cNvSpPr txBox="1"/>
              <p:nvPr/>
            </p:nvSpPr>
            <p:spPr>
              <a:xfrm>
                <a:off x="5355955" y="2183310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BBF1199-E8AC-418F-86ED-492318F235B6}"/>
                      </a:ext>
                    </a:extLst>
                  </p:cNvPr>
                  <p:cNvSpPr txBox="1"/>
                  <p:nvPr/>
                </p:nvSpPr>
                <p:spPr>
                  <a:xfrm>
                    <a:off x="5929488" y="2183429"/>
                    <a:ext cx="2140138" cy="3291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𝑝𝑒𝑙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𝑙𝑒𝑔</m:t>
                                  </m:r>
                                </m:sub>
                              </m:sSub>
                            </m:e>
                          </m:sPr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𝑙𝑒𝑔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sPre>
                            <m:sPre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𝑝𝑒𝑙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𝑓𝑜𝑜𝑡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sPre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BBF1199-E8AC-418F-86ED-492318F23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9488" y="2183429"/>
                    <a:ext cx="2140138" cy="3291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25" r="-1425" b="-2592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339D87-8F51-4309-AA8A-B758BE6F9C29}"/>
              </a:ext>
            </a:extLst>
          </p:cNvPr>
          <p:cNvGrpSpPr/>
          <p:nvPr/>
        </p:nvGrpSpPr>
        <p:grpSpPr>
          <a:xfrm>
            <a:off x="5409461" y="1493092"/>
            <a:ext cx="2085827" cy="1227049"/>
            <a:chOff x="2732831" y="2598296"/>
            <a:chExt cx="2085827" cy="1227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94C9063-47BB-43B6-A877-3CB11341D32C}"/>
                    </a:ext>
                  </a:extLst>
                </p:cNvPr>
                <p:cNvSpPr/>
                <p:nvPr/>
              </p:nvSpPr>
              <p:spPr>
                <a:xfrm>
                  <a:off x="2732831" y="2598296"/>
                  <a:ext cx="2085827" cy="6627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limLow>
                        <m:limLow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lim>
                      </m:limLow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a14:m>
                  <a:r>
                    <a:rPr lang="en-US" altLang="ko-KR"/>
                    <a:t> </a:t>
                  </a:r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94C9063-47BB-43B6-A877-3CB11341D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2831" y="2598296"/>
                  <a:ext cx="2085827" cy="662746"/>
                </a:xfrm>
                <a:prstGeom prst="rect">
                  <a:avLst/>
                </a:prstGeom>
                <a:blipFill>
                  <a:blip r:embed="rId4"/>
                  <a:stretch>
                    <a:fillRect b="-9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B92CE5-C4A7-4FF2-B228-E022208E147A}"/>
                </a:ext>
              </a:extLst>
            </p:cNvPr>
            <p:cNvSpPr txBox="1"/>
            <p:nvPr/>
          </p:nvSpPr>
          <p:spPr>
            <a:xfrm>
              <a:off x="2844100" y="345601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s.t.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ABDE1A-0D23-4510-B226-DFEB41C79694}"/>
                    </a:ext>
                  </a:extLst>
                </p:cNvPr>
                <p:cNvSpPr txBox="1"/>
                <p:nvPr/>
              </p:nvSpPr>
              <p:spPr>
                <a:xfrm>
                  <a:off x="3398642" y="3502180"/>
                  <a:ext cx="7897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ABDE1A-0D23-4510-B226-DFEB41C79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642" y="3502180"/>
                  <a:ext cx="7897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977" r="-6202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D2B7BC-97C8-47CD-9A59-A6D484368383}"/>
              </a:ext>
            </a:extLst>
          </p:cNvPr>
          <p:cNvSpPr txBox="1"/>
          <p:nvPr/>
        </p:nvSpPr>
        <p:spPr>
          <a:xfrm>
            <a:off x="-44024" y="1006642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When using QPOASES..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화살표: 왼쪽/오른쪽 41">
            <a:extLst>
              <a:ext uri="{FF2B5EF4-FFF2-40B4-BE49-F238E27FC236}">
                <a16:creationId xmlns:a16="http://schemas.microsoft.com/office/drawing/2014/main" id="{05D9889B-7196-4543-BBCF-38112CF6C692}"/>
              </a:ext>
            </a:extLst>
          </p:cNvPr>
          <p:cNvSpPr/>
          <p:nvPr/>
        </p:nvSpPr>
        <p:spPr>
          <a:xfrm>
            <a:off x="4513101" y="2018342"/>
            <a:ext cx="578298" cy="329193"/>
          </a:xfrm>
          <a:prstGeom prst="left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7E4AE92-D4B6-4DEE-8B01-68D305047ECD}"/>
              </a:ext>
            </a:extLst>
          </p:cNvPr>
          <p:cNvGrpSpPr/>
          <p:nvPr/>
        </p:nvGrpSpPr>
        <p:grpSpPr>
          <a:xfrm>
            <a:off x="511685" y="3195316"/>
            <a:ext cx="8002831" cy="3092470"/>
            <a:chOff x="2051" y="2885813"/>
            <a:chExt cx="8002831" cy="309247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3AA18F3-E49B-4BE2-9DFE-9F4F48488557}"/>
                </a:ext>
              </a:extLst>
            </p:cNvPr>
            <p:cNvGrpSpPr/>
            <p:nvPr/>
          </p:nvGrpSpPr>
          <p:grpSpPr>
            <a:xfrm>
              <a:off x="2051" y="3099931"/>
              <a:ext cx="7512728" cy="2878352"/>
              <a:chOff x="2051" y="3234481"/>
              <a:chExt cx="7512728" cy="28783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FC1BF6D2-F7D0-48B6-A8ED-2E6FB0A9A89F}"/>
                      </a:ext>
                    </a:extLst>
                  </p:cNvPr>
                  <p:cNvSpPr/>
                  <p:nvPr/>
                </p:nvSpPr>
                <p:spPr>
                  <a:xfrm>
                    <a:off x="5160417" y="4197106"/>
                    <a:ext cx="2354362" cy="121142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𝑠𝑒𝑙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15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×15</m:t>
                            </m:r>
                          </m:sub>
                        </m:sSub>
                      </m:oMath>
                    </a14:m>
                    <a:r>
                      <a:rPr lang="en-US" altLang="ko-KR"/>
                      <a:t> </a:t>
                    </a:r>
                  </a:p>
                  <a:p>
                    <a:r>
                      <a:rPr lang="en-US" altLang="ko-KR"/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ko-KR" altLang="en-US"/>
                      <a:t> </a:t>
                    </a:r>
                    <a:endParaRPr lang="en-US" altLang="ko-KR"/>
                  </a:p>
                  <a:p>
                    <a:r>
                      <a:rPr lang="ko-KR" altLang="en-US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FC1BF6D2-F7D0-48B6-A8ED-2E6FB0A9A8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60417" y="4197106"/>
                    <a:ext cx="2354362" cy="121142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39F1A95C-A247-4CF2-AC70-605E3AB2A11C}"/>
                      </a:ext>
                    </a:extLst>
                  </p:cNvPr>
                  <p:cNvSpPr/>
                  <p:nvPr/>
                </p:nvSpPr>
                <p:spPr>
                  <a:xfrm>
                    <a:off x="2051" y="3234481"/>
                    <a:ext cx="5003237" cy="28783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Pre>
                                            <m:sPre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PrePr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𝑝𝑒𝑙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𝑙𝑒𝑔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𝑙𝑒𝑓𝑡</m:t>
                                                  </m:r>
                                                </m:sub>
                                              </m:sSub>
                                            </m:e>
                                          </m:sPre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Pre>
                                            <m:sPre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PrePr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𝑝𝑒𝑙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𝑙𝑒𝑔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𝑟𝑖𝑔h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sPre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a14:m>
                    <a:r>
                      <a:rPr lang="en-US" altLang="ko-KR"/>
                      <a:t> </a:t>
                    </a:r>
                    <a:br>
                      <a:rPr lang="en-US" altLang="ko-KR"/>
                    </a:br>
                    <a14:m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𝑙𝑒𝑔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𝑙𝑒𝑓𝑡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𝑙𝑒𝑔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𝑟𝑖𝑔h𝑡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𝑞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𝑤𝑎𝑖𝑠𝑡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𝑦𝑎𝑤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𝑞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𝑠h𝑜𝑢𝑙𝑑𝑒𝑟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𝑝𝑖𝑡𝑐h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𝑙𝑒𝑓𝑡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𝑞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𝑠h𝑜𝑢𝑙𝑑𝑒𝑟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𝑝𝑖𝑡𝑐h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𝑟𝑖𝑔h𝑡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15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ko-KR"/>
                      <a:t> </a:t>
                    </a:r>
                  </a:p>
                  <a:p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39F1A95C-A247-4CF2-AC70-605E3AB2A1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1" y="3234481"/>
                    <a:ext cx="5003237" cy="287835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ECA91AF7-4256-4C41-967F-081C18A713A4}"/>
                    </a:ext>
                  </a:extLst>
                </p:cNvPr>
                <p:cNvSpPr/>
                <p:nvPr/>
              </p:nvSpPr>
              <p:spPr>
                <a:xfrm>
                  <a:off x="5164553" y="3022234"/>
                  <a:ext cx="2840329" cy="903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Pre>
                                        <m:sPre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𝑝𝑒𝑙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𝑓𝑜𝑜𝑡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𝑙𝑒𝑓𝑡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</m:e>
                                      </m:sPre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Pre>
                                        <m:sPre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𝑝𝑒𝑙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𝑓𝑜𝑜𝑡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𝑟𝑖𝑔h𝑡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</m:e>
                                      </m:sPre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12×1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ECA91AF7-4256-4C41-967F-081C18A713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553" y="3022234"/>
                  <a:ext cx="2840329" cy="90390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2D575E9-5DC1-4126-8C76-7AB7178BA9E5}"/>
                </a:ext>
              </a:extLst>
            </p:cNvPr>
            <p:cNvSpPr/>
            <p:nvPr/>
          </p:nvSpPr>
          <p:spPr>
            <a:xfrm>
              <a:off x="2052" y="2885813"/>
              <a:ext cx="7925544" cy="28903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411552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FB491D-56FD-410D-B6E2-3685863E2993}"/>
                  </a:ext>
                </a:extLst>
              </p:cNvPr>
              <p:cNvSpPr txBox="1"/>
              <p:nvPr/>
            </p:nvSpPr>
            <p:spPr>
              <a:xfrm>
                <a:off x="3769674" y="1751633"/>
                <a:ext cx="908454" cy="1604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0,0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FB491D-56FD-410D-B6E2-3685863E2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674" y="1751633"/>
                <a:ext cx="908454" cy="1604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578EA2-6827-4801-8FDD-04617F2455A2}"/>
                  </a:ext>
                </a:extLst>
              </p:cNvPr>
              <p:cNvSpPr txBox="1"/>
              <p:nvPr/>
            </p:nvSpPr>
            <p:spPr>
              <a:xfrm>
                <a:off x="553429" y="2258712"/>
                <a:ext cx="2114425" cy="520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0,0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578EA2-6827-4801-8FDD-04617F245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9" y="2258712"/>
                <a:ext cx="2114425" cy="520014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아래쪽 화살표 10">
            <a:extLst>
              <a:ext uri="{FF2B5EF4-FFF2-40B4-BE49-F238E27FC236}">
                <a16:creationId xmlns:a16="http://schemas.microsoft.com/office/drawing/2014/main" id="{9B33D7DA-69BF-476C-837D-57E2B11CD99D}"/>
              </a:ext>
            </a:extLst>
          </p:cNvPr>
          <p:cNvSpPr/>
          <p:nvPr/>
        </p:nvSpPr>
        <p:spPr>
          <a:xfrm rot="16200000">
            <a:off x="2816292" y="2297912"/>
            <a:ext cx="351845" cy="405517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B560AC-D271-45EE-8390-2866BC6CD341}"/>
              </a:ext>
            </a:extLst>
          </p:cNvPr>
          <p:cNvSpPr/>
          <p:nvPr/>
        </p:nvSpPr>
        <p:spPr>
          <a:xfrm>
            <a:off x="536591" y="1083228"/>
            <a:ext cx="3367016" cy="1927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E5CB9-D1A9-4B75-8D48-3E2791520121}"/>
              </a:ext>
            </a:extLst>
          </p:cNvPr>
          <p:cNvSpPr txBox="1"/>
          <p:nvPr/>
        </p:nvSpPr>
        <p:spPr>
          <a:xfrm>
            <a:off x="786934" y="3477581"/>
            <a:ext cx="132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Matrix form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41D37-2924-4865-99D2-2A839888B040}"/>
              </a:ext>
            </a:extLst>
          </p:cNvPr>
          <p:cNvSpPr txBox="1"/>
          <p:nvPr/>
        </p:nvSpPr>
        <p:spPr>
          <a:xfrm>
            <a:off x="3400193" y="3492970"/>
            <a:ext cx="132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Vector form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FC706-2679-4C71-8A3A-A49FB7189974}"/>
              </a:ext>
            </a:extLst>
          </p:cNvPr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QPOASES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3542E-15C0-4833-86E5-DC2D19B114DE}"/>
              </a:ext>
            </a:extLst>
          </p:cNvPr>
          <p:cNvSpPr txBox="1"/>
          <p:nvPr/>
        </p:nvSpPr>
        <p:spPr>
          <a:xfrm>
            <a:off x="-44024" y="1006642"/>
            <a:ext cx="824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Matrix form should be changed to vector form (Because all of the variable types (real_t type) used in QPOASES are vector types)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DEDF2-2437-4AF4-A1AD-47540706496B}"/>
              </a:ext>
            </a:extLst>
          </p:cNvPr>
          <p:cNvSpPr txBox="1"/>
          <p:nvPr/>
        </p:nvSpPr>
        <p:spPr>
          <a:xfrm>
            <a:off x="-44023" y="4249391"/>
            <a:ext cx="9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Equality constraints should be changed to Inequlality constraints.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(For use in QPOASES)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03403-E0F7-49CE-98EC-0FE4232070D5}"/>
                  </a:ext>
                </a:extLst>
              </p:cNvPr>
              <p:cNvSpPr txBox="1"/>
              <p:nvPr/>
            </p:nvSpPr>
            <p:spPr>
              <a:xfrm>
                <a:off x="1053084" y="5117545"/>
                <a:ext cx="789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03403-E0F7-49CE-98EC-0FE423207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84" y="5117545"/>
                <a:ext cx="789768" cy="276999"/>
              </a:xfrm>
              <a:prstGeom prst="rect">
                <a:avLst/>
              </a:prstGeom>
              <a:blipFill>
                <a:blip r:embed="rId4"/>
                <a:stretch>
                  <a:fillRect l="-6977" r="-6202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아래쪽 화살표 10">
            <a:extLst>
              <a:ext uri="{FF2B5EF4-FFF2-40B4-BE49-F238E27FC236}">
                <a16:creationId xmlns:a16="http://schemas.microsoft.com/office/drawing/2014/main" id="{ACDF1E63-A44F-434E-AED7-B677912191F9}"/>
              </a:ext>
            </a:extLst>
          </p:cNvPr>
          <p:cNvSpPr/>
          <p:nvPr/>
        </p:nvSpPr>
        <p:spPr>
          <a:xfrm rot="16200000">
            <a:off x="2816292" y="5053287"/>
            <a:ext cx="351845" cy="405517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7E9EC8-B979-4B12-8853-02F99389891A}"/>
                  </a:ext>
                </a:extLst>
              </p:cNvPr>
              <p:cNvSpPr txBox="1"/>
              <p:nvPr/>
            </p:nvSpPr>
            <p:spPr>
              <a:xfrm>
                <a:off x="3903607" y="5117545"/>
                <a:ext cx="1221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7E9EC8-B979-4B12-8853-02F993898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07" y="5117545"/>
                <a:ext cx="1221232" cy="276999"/>
              </a:xfrm>
              <a:prstGeom prst="rect">
                <a:avLst/>
              </a:prstGeom>
              <a:blipFill>
                <a:blip r:embed="rId5"/>
                <a:stretch>
                  <a:fillRect l="-3980" r="-3483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60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CBC140-84C7-4E40-8597-CD75BD783438}"/>
              </a:ext>
            </a:extLst>
          </p:cNvPr>
          <p:cNvSpPr/>
          <p:nvPr/>
        </p:nvSpPr>
        <p:spPr>
          <a:xfrm>
            <a:off x="1" y="553555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 WalkingController::QPController(VectorQd&amp; optimal_q_dot)</a:t>
            </a:r>
          </a:p>
          <a:p>
            <a:r>
              <a:rPr lang="ko-KR" altLang="en-US" sz="110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{</a:t>
            </a:r>
          </a:p>
          <a:p>
            <a:endParaRPr lang="en-US" altLang="ko-KR" sz="1100">
              <a:solidFill>
                <a:srgbClr val="000000"/>
              </a:solidFill>
              <a:latin typeface="+mn-ea"/>
            </a:endParaRPr>
          </a:p>
          <a:p>
            <a:endParaRPr lang="en-US" altLang="ko-KR" sz="1100">
              <a:solidFill>
                <a:srgbClr val="000000"/>
              </a:solidFill>
              <a:latin typeface="+mn-ea"/>
            </a:endParaRPr>
          </a:p>
          <a:p>
            <a:endParaRPr lang="en-US" altLang="ko-KR" sz="1100">
              <a:solidFill>
                <a:srgbClr val="000000"/>
              </a:solidFill>
              <a:latin typeface="+mn-ea"/>
            </a:endParaRPr>
          </a:p>
          <a:p>
            <a:endParaRPr lang="ko-KR" altLang="en-US" sz="1100">
              <a:solidFill>
                <a:srgbClr val="000000"/>
              </a:solidFill>
              <a:latin typeface="+mn-ea"/>
            </a:endParaRPr>
          </a:p>
          <a:p>
            <a:r>
              <a:rPr lang="fr-FR" altLang="ko-KR" sz="110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</a:t>
            </a:r>
          </a:p>
          <a:p>
            <a:r>
              <a:rPr lang="ko-KR" altLang="en-US" sz="1100">
                <a:solidFill>
                  <a:srgbClr val="000000"/>
                </a:solidFill>
                <a:latin typeface="+mn-ea"/>
              </a:rPr>
              <a:t>     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real_t Q_input[15*15], A_input[12*15], lbb_input[12], ubb_input[12], lbx_input[15], ubx_input[15], g_input[15];</a:t>
            </a:r>
          </a:p>
          <a:p>
            <a:r>
              <a:rPr lang="ko-KR" altLang="en-US" sz="1100">
                <a:solidFill>
                  <a:srgbClr val="000000"/>
                </a:solidFill>
                <a:latin typeface="+mn-ea"/>
              </a:rPr>
              <a:t>     </a:t>
            </a:r>
          </a:p>
          <a:p>
            <a:endParaRPr lang="en-US" altLang="ko-KR" sz="1100">
              <a:solidFill>
                <a:srgbClr val="000000"/>
              </a:solidFill>
              <a:latin typeface="+mn-ea"/>
            </a:endParaRPr>
          </a:p>
          <a:p>
            <a:endParaRPr lang="en-US" altLang="ko-KR" sz="110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	</a:t>
            </a:r>
          </a:p>
          <a:p>
            <a:endParaRPr lang="ko-KR" altLang="en-US" sz="110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</a:t>
            </a:r>
            <a:endParaRPr lang="ko-KR" altLang="en-US" sz="110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real_t qOpt[15];</a:t>
            </a: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QProblem test(15,12);</a:t>
            </a:r>
          </a:p>
          <a:p>
            <a:endParaRPr lang="ko-KR" altLang="en-US" sz="110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Options options1;</a:t>
            </a: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options1.initialStatusBounds = ST_INACTIVE;</a:t>
            </a: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options1.numRefinementSteps = 1;</a:t>
            </a: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options1.enableCholeskyRefactorisation = 1;</a:t>
            </a: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options1.printLevel = PL_NONE;</a:t>
            </a:r>
          </a:p>
          <a:p>
            <a:endParaRPr lang="ko-KR" altLang="en-US" sz="110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test.setOptions(options1);</a:t>
            </a:r>
          </a:p>
          <a:p>
            <a:endParaRPr lang="ko-KR" altLang="en-US" sz="110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int_t nWSR1= 1000;</a:t>
            </a:r>
          </a:p>
          <a:p>
            <a:endParaRPr lang="ko-KR" altLang="en-US" sz="110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test.init(Q_input,g_input,A_input,lbx_input,ubx_input,lbb_input,ubb_input,nWSR1);</a:t>
            </a: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     test.getPrimalSolution(qOpt);</a:t>
            </a:r>
            <a:endParaRPr lang="ko-KR" altLang="en-US" sz="110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B352C-A866-4FFF-9B67-41B436B40931}"/>
              </a:ext>
            </a:extLst>
          </p:cNvPr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QPOASES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075B60-D828-4FF2-A20B-386A09241519}"/>
              </a:ext>
            </a:extLst>
          </p:cNvPr>
          <p:cNvSpPr/>
          <p:nvPr/>
        </p:nvSpPr>
        <p:spPr>
          <a:xfrm>
            <a:off x="353154" y="974219"/>
            <a:ext cx="5728864" cy="8831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 </a:t>
            </a:r>
            <a:r>
              <a:rPr lang="en-US" altLang="ko-KR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matrix </a:t>
            </a:r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(Jacobian matrix, 12 x 15) 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 </a:t>
            </a:r>
            <a:r>
              <a:rPr lang="en-US" altLang="ko-KR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ko-KR" alt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ko-KR" alt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(Desired foot velocity, 12 x 1)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 </a:t>
            </a:r>
            <a:r>
              <a:rPr lang="en-US" altLang="ko-KR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matrix </a:t>
            </a:r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(Centroidal momentum matrix &amp; Identity, 15 x 15) 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1B0BF7-D5FF-4251-BA4F-ED37C6F451A4}"/>
              </a:ext>
            </a:extLst>
          </p:cNvPr>
          <p:cNvCxnSpPr/>
          <p:nvPr/>
        </p:nvCxnSpPr>
        <p:spPr>
          <a:xfrm>
            <a:off x="743484" y="2144994"/>
            <a:ext cx="88021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CC7B3EB-5CDB-4328-AB91-942146DBCE39}"/>
              </a:ext>
            </a:extLst>
          </p:cNvPr>
          <p:cNvCxnSpPr/>
          <p:nvPr/>
        </p:nvCxnSpPr>
        <p:spPr>
          <a:xfrm>
            <a:off x="1760433" y="2144994"/>
            <a:ext cx="88021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85CFC4D-1FD6-4B0B-AFB7-078B50C5B773}"/>
              </a:ext>
            </a:extLst>
          </p:cNvPr>
          <p:cNvCxnSpPr>
            <a:cxnSpLocks/>
          </p:cNvCxnSpPr>
          <p:nvPr/>
        </p:nvCxnSpPr>
        <p:spPr>
          <a:xfrm>
            <a:off x="2751745" y="2144994"/>
            <a:ext cx="174334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0CB76-3E72-47EB-B702-7FB4D91EB266}"/>
              </a:ext>
            </a:extLst>
          </p:cNvPr>
          <p:cNvCxnSpPr>
            <a:cxnSpLocks/>
          </p:cNvCxnSpPr>
          <p:nvPr/>
        </p:nvCxnSpPr>
        <p:spPr>
          <a:xfrm>
            <a:off x="4606182" y="2144994"/>
            <a:ext cx="174334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2061DD8-C017-4AE7-BD91-C9AE5E7C3B9C}"/>
              </a:ext>
            </a:extLst>
          </p:cNvPr>
          <p:cNvCxnSpPr>
            <a:cxnSpLocks/>
          </p:cNvCxnSpPr>
          <p:nvPr/>
        </p:nvCxnSpPr>
        <p:spPr>
          <a:xfrm>
            <a:off x="6443528" y="2144994"/>
            <a:ext cx="68366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AB0822-A568-4039-9D1F-68434028C8C5}"/>
              </a:ext>
            </a:extLst>
          </p:cNvPr>
          <p:cNvSpPr/>
          <p:nvPr/>
        </p:nvSpPr>
        <p:spPr>
          <a:xfrm>
            <a:off x="641616" y="2145666"/>
            <a:ext cx="1083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Q matrix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대입</a:t>
            </a:r>
            <a:endParaRPr lang="ko-KR" altLang="en-US" sz="120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F80D0B-B835-46A5-AA5C-7C6E3FC3973B}"/>
              </a:ext>
            </a:extLst>
          </p:cNvPr>
          <p:cNvSpPr/>
          <p:nvPr/>
        </p:nvSpPr>
        <p:spPr>
          <a:xfrm>
            <a:off x="1667794" y="2145666"/>
            <a:ext cx="1083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A matrix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대입</a:t>
            </a:r>
            <a:endParaRPr lang="ko-KR" altLang="en-US" sz="12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5F60F2-2804-4E56-9898-2A02FB329C52}"/>
              </a:ext>
            </a:extLst>
          </p:cNvPr>
          <p:cNvSpPr/>
          <p:nvPr/>
        </p:nvSpPr>
        <p:spPr>
          <a:xfrm>
            <a:off x="3086736" y="2145666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Equality constraint</a:t>
            </a:r>
            <a:endParaRPr lang="ko-KR" altLang="en-US" sz="12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321036D-3F68-4CF3-AA38-02210785E0D6}"/>
              </a:ext>
            </a:extLst>
          </p:cNvPr>
          <p:cNvSpPr/>
          <p:nvPr/>
        </p:nvSpPr>
        <p:spPr>
          <a:xfrm>
            <a:off x="4528127" y="2145666"/>
            <a:ext cx="1895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Solution X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값의 범위 지정</a:t>
            </a:r>
            <a:endParaRPr lang="ko-KR" altLang="en-US" sz="12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E50DE5E-B8DC-453D-8E60-4319E6BB8413}"/>
              </a:ext>
            </a:extLst>
          </p:cNvPr>
          <p:cNvSpPr/>
          <p:nvPr/>
        </p:nvSpPr>
        <p:spPr>
          <a:xfrm>
            <a:off x="6410489" y="2145666"/>
            <a:ext cx="7617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값 대입</a:t>
            </a:r>
            <a:endParaRPr lang="ko-KR" altLang="en-US" sz="12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BAF119-79F4-44AD-9D24-2687BF0257D6}"/>
              </a:ext>
            </a:extLst>
          </p:cNvPr>
          <p:cNvSpPr/>
          <p:nvPr/>
        </p:nvSpPr>
        <p:spPr>
          <a:xfrm>
            <a:off x="353154" y="2550581"/>
            <a:ext cx="7809334" cy="3283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4. Put a value in the variable. (Q_input, g_input, lbx_input, ubx_input, A_input, lbb_input,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ubb_input)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F1361C-C3C1-453B-BF8F-82B0E74FE228}"/>
              </a:ext>
            </a:extLst>
          </p:cNvPr>
          <p:cNvCxnSpPr/>
          <p:nvPr/>
        </p:nvCxnSpPr>
        <p:spPr>
          <a:xfrm>
            <a:off x="743484" y="3276600"/>
            <a:ext cx="3233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FC1C45-2D80-45FB-8493-C7F71C5F4603}"/>
              </a:ext>
            </a:extLst>
          </p:cNvPr>
          <p:cNvCxnSpPr>
            <a:cxnSpLocks/>
          </p:cNvCxnSpPr>
          <p:nvPr/>
        </p:nvCxnSpPr>
        <p:spPr>
          <a:xfrm>
            <a:off x="914400" y="3276600"/>
            <a:ext cx="1726250" cy="21907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9833F7-6452-4ED3-B054-F398BCBE2B76}"/>
              </a:ext>
            </a:extLst>
          </p:cNvPr>
          <p:cNvSpPr/>
          <p:nvPr/>
        </p:nvSpPr>
        <p:spPr>
          <a:xfrm>
            <a:off x="2640650" y="3364582"/>
            <a:ext cx="707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27930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1888</TotalTime>
  <Words>567</Words>
  <Application>Microsoft Office PowerPoint</Application>
  <PresentationFormat>화면 슬라이드 쇼(4:3)</PresentationFormat>
  <Paragraphs>106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myeongju</dc:creator>
  <cp:lastModifiedBy>myeongju</cp:lastModifiedBy>
  <cp:revision>87</cp:revision>
  <dcterms:created xsi:type="dcterms:W3CDTF">2020-11-23T09:20:41Z</dcterms:created>
  <dcterms:modified xsi:type="dcterms:W3CDTF">2020-11-26T05:57:42Z</dcterms:modified>
</cp:coreProperties>
</file>